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3" r:id="rId2"/>
  </p:sldMasterIdLst>
  <p:notesMasterIdLst>
    <p:notesMasterId r:id="rId13"/>
  </p:notesMasterIdLst>
  <p:handoutMasterIdLst>
    <p:handoutMasterId r:id="rId14"/>
  </p:handoutMasterIdLst>
  <p:sldIdLst>
    <p:sldId id="287" r:id="rId3"/>
    <p:sldId id="510" r:id="rId4"/>
    <p:sldId id="511" r:id="rId5"/>
    <p:sldId id="512" r:id="rId6"/>
    <p:sldId id="513" r:id="rId7"/>
    <p:sldId id="514" r:id="rId8"/>
    <p:sldId id="515" r:id="rId9"/>
    <p:sldId id="516" r:id="rId10"/>
    <p:sldId id="517" r:id="rId11"/>
    <p:sldId id="518" r:id="rId12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646"/>
    <a:srgbClr val="E9EDF4"/>
    <a:srgbClr val="D0D8E8"/>
    <a:srgbClr val="00823B"/>
    <a:srgbClr val="66FFFF"/>
    <a:srgbClr val="262626"/>
    <a:srgbClr val="FFD653"/>
    <a:srgbClr val="99FF66"/>
    <a:srgbClr val="FF99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68" autoAdjust="0"/>
    <p:restoredTop sz="94128" autoAdjust="0"/>
  </p:normalViewPr>
  <p:slideViewPr>
    <p:cSldViewPr>
      <p:cViewPr varScale="1">
        <p:scale>
          <a:sx n="86" d="100"/>
          <a:sy n="86" d="100"/>
        </p:scale>
        <p:origin x="-1120" y="-11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68923-67E3-4217-8FD5-810BC9452C95}" type="datetimeFigureOut">
              <a:rPr lang="es-MX" smtClean="0"/>
              <a:t>25/04/18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A5DC2-BAD1-4211-A6D8-071E7515FA25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1413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312" cy="464503"/>
          </a:xfrm>
          <a:prstGeom prst="rect">
            <a:avLst/>
          </a:prstGeom>
        </p:spPr>
        <p:txBody>
          <a:bodyPr vert="horz" lIns="91325" tIns="45663" rIns="91325" bIns="4566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1503" y="0"/>
            <a:ext cx="3037312" cy="464503"/>
          </a:xfrm>
          <a:prstGeom prst="rect">
            <a:avLst/>
          </a:prstGeom>
        </p:spPr>
        <p:txBody>
          <a:bodyPr vert="horz" lIns="91325" tIns="45663" rIns="91325" bIns="45663" rtlCol="0"/>
          <a:lstStyle>
            <a:lvl1pPr algn="r">
              <a:defRPr sz="1200"/>
            </a:lvl1pPr>
          </a:lstStyle>
          <a:p>
            <a:fld id="{699E96AA-79A6-4BD5-ACEB-D1BC4F470128}" type="datetimeFigureOut">
              <a:rPr lang="es-MX" smtClean="0"/>
              <a:t>25/04/18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96913"/>
            <a:ext cx="6200775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5" tIns="45663" rIns="91325" bIns="4566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0" y="4415157"/>
            <a:ext cx="5608320" cy="4183697"/>
          </a:xfrm>
          <a:prstGeom prst="rect">
            <a:avLst/>
          </a:prstGeom>
        </p:spPr>
        <p:txBody>
          <a:bodyPr vert="horz" lIns="91325" tIns="45663" rIns="91325" bIns="45663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30312"/>
            <a:ext cx="3037312" cy="464503"/>
          </a:xfrm>
          <a:prstGeom prst="rect">
            <a:avLst/>
          </a:prstGeom>
        </p:spPr>
        <p:txBody>
          <a:bodyPr vert="horz" lIns="91325" tIns="45663" rIns="91325" bIns="4566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1503" y="8830312"/>
            <a:ext cx="3037312" cy="464503"/>
          </a:xfrm>
          <a:prstGeom prst="rect">
            <a:avLst/>
          </a:prstGeom>
        </p:spPr>
        <p:txBody>
          <a:bodyPr vert="horz" lIns="91325" tIns="45663" rIns="91325" bIns="45663" rtlCol="0" anchor="b"/>
          <a:lstStyle>
            <a:lvl1pPr algn="r">
              <a:defRPr sz="1200"/>
            </a:lvl1pPr>
          </a:lstStyle>
          <a:p>
            <a:fld id="{931A436D-3707-4230-95C1-52739E962E53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1881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404813" y="696913"/>
            <a:ext cx="6200775" cy="348773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A436D-3707-4230-95C1-52739E962E53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2813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MX" dirty="0" smtClean="0"/>
              <a:t>Población de responsabilidad:  con 20 años y más.</a:t>
            </a:r>
          </a:p>
          <a:p>
            <a:pPr>
              <a:spcBef>
                <a:spcPct val="0"/>
              </a:spcBef>
            </a:pPr>
            <a:r>
              <a:rPr lang="es-MX" dirty="0" smtClean="0"/>
              <a:t>Cobertura de detección:  número de detecciones de diabetes, realizadas durante el periodo enero a mayo 2014.</a:t>
            </a:r>
          </a:p>
        </p:txBody>
      </p:sp>
      <p:sp>
        <p:nvSpPr>
          <p:cNvPr id="327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4C1726-2137-4087-B3E4-864E3048115D}" type="slidenum">
              <a:rPr lang="es-MX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s-MX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853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MX" dirty="0" smtClean="0"/>
              <a:t>Población de responsabilidad:  con 20 años y más.</a:t>
            </a:r>
          </a:p>
          <a:p>
            <a:pPr>
              <a:spcBef>
                <a:spcPct val="0"/>
              </a:spcBef>
            </a:pPr>
            <a:r>
              <a:rPr lang="es-MX" dirty="0" smtClean="0"/>
              <a:t>Cobertura de detección:  número de detecciones de diabetes, realizadas durante el periodo enero a mayo 2014.</a:t>
            </a:r>
          </a:p>
        </p:txBody>
      </p:sp>
      <p:sp>
        <p:nvSpPr>
          <p:cNvPr id="327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4C1726-2137-4087-B3E4-864E3048115D}" type="slidenum">
              <a:rPr lang="es-MX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MX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067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MX" dirty="0" smtClean="0"/>
              <a:t>Población de responsabilidad:  con 20 años y más.</a:t>
            </a:r>
          </a:p>
          <a:p>
            <a:pPr>
              <a:spcBef>
                <a:spcPct val="0"/>
              </a:spcBef>
            </a:pPr>
            <a:r>
              <a:rPr lang="es-MX" dirty="0" smtClean="0"/>
              <a:t>Cobertura de detección:  número de detecciones de diabetes, realizadas durante el periodo enero a mayo 2014.</a:t>
            </a:r>
          </a:p>
        </p:txBody>
      </p:sp>
      <p:sp>
        <p:nvSpPr>
          <p:cNvPr id="327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4C1726-2137-4087-B3E4-864E3048115D}" type="slidenum">
              <a:rPr lang="es-MX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MX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131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MX" dirty="0" smtClean="0"/>
              <a:t>Población de responsabilidad:  con 20 años y más.</a:t>
            </a:r>
          </a:p>
          <a:p>
            <a:pPr>
              <a:spcBef>
                <a:spcPct val="0"/>
              </a:spcBef>
            </a:pPr>
            <a:r>
              <a:rPr lang="es-MX" dirty="0" smtClean="0"/>
              <a:t>Cobertura de detección:  número de detecciones de diabetes, realizadas durante el periodo enero a mayo 2014.</a:t>
            </a:r>
          </a:p>
        </p:txBody>
      </p:sp>
      <p:sp>
        <p:nvSpPr>
          <p:cNvPr id="3277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4C1726-2137-4087-B3E4-864E3048115D}" type="slidenum">
              <a:rPr lang="es-MX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s-MX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8656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MX" smtClean="0"/>
              <a:t>Número de claves de medicamentos para el control de la diabetes, en el cuadro básico de cada institución (específicar el número de clave y/o nombre del medicamento).</a:t>
            </a:r>
          </a:p>
          <a:p>
            <a:pPr>
              <a:spcBef>
                <a:spcPct val="0"/>
              </a:spcBef>
            </a:pPr>
            <a:r>
              <a:rPr lang="es-MX" smtClean="0"/>
              <a:t>% de abasto, de las claves de medicamentos señaladas, cuántas se tienen en existencia (porcentaje).</a:t>
            </a:r>
          </a:p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3686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6B0DBD8-722C-4826-940C-48586DA198D8}" type="slidenum">
              <a:rPr lang="es-MX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s-MX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626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B240A-0F88-4B16-98CC-85A1EA4AFD2B}" type="datetimeFigureOut">
              <a:rPr lang="es-MX" smtClean="0"/>
              <a:t>25/04/18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9997-A318-4F50-8012-2C7B5FE8491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3504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25/04/18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ángulo 6"/>
          <p:cNvSpPr/>
          <p:nvPr userDrawn="1"/>
        </p:nvSpPr>
        <p:spPr>
          <a:xfrm>
            <a:off x="1" y="6616428"/>
            <a:ext cx="12192000" cy="241573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 rotWithShape="1">
          <a:blip r:embed="rId2"/>
          <a:srcRect l="45936" t="53357" r="17537" b="36017"/>
          <a:stretch/>
        </p:blipFill>
        <p:spPr>
          <a:xfrm>
            <a:off x="3823299" y="116632"/>
            <a:ext cx="668919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863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76E51A6-9E93-40AC-AD58-38F1BC394449}" type="datetimeFigureOut">
              <a:rPr lang="es-MX"/>
              <a:pPr>
                <a:defRPr/>
              </a:pPr>
              <a:t>25/04/18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215EFB4-FFB2-48A1-8639-3A23B46FDF38}" type="slidenum">
              <a:rPr lang="es-MX" altLang="es-MX"/>
              <a:pPr/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1231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B240A-0F88-4B16-98CC-85A1EA4AFD2B}" type="datetimeFigureOut">
              <a:rPr lang="es-MX" smtClean="0"/>
              <a:t>25/04/18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99997-A318-4F50-8012-2C7B5FE8491F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832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2" y="274638"/>
            <a:ext cx="10972801" cy="1143001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2" y="1600200"/>
            <a:ext cx="10972801" cy="4525964"/>
          </a:xfrm>
          <a:prstGeom prst="rect">
            <a:avLst/>
          </a:prstGeom>
        </p:spPr>
        <p:txBody>
          <a:bodyPr vert="horz" lIns="72841" tIns="36421" rIns="72841" bIns="36421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4"/>
          </a:xfrm>
          <a:prstGeom prst="rect">
            <a:avLst/>
          </a:prstGeom>
        </p:spPr>
        <p:txBody>
          <a:bodyPr vert="horz" lIns="72841" tIns="36421" rIns="72841" bIns="36421" rtlCol="0" anchor="ctr"/>
          <a:lstStyle>
            <a:lvl1pPr algn="l">
              <a:defRPr sz="11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32021"/>
            <a:fld id="{5A12E998-1A2D-DE4E-B4E3-8C38BBD0A92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32021"/>
              <a:t>25/04/18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1" y="6356354"/>
            <a:ext cx="3860800" cy="365124"/>
          </a:xfrm>
          <a:prstGeom prst="rect">
            <a:avLst/>
          </a:prstGeom>
        </p:spPr>
        <p:txBody>
          <a:bodyPr vert="horz" lIns="72841" tIns="36421" rIns="72841" bIns="36421" rtlCol="0" anchor="ctr"/>
          <a:lstStyle>
            <a:lvl1pPr algn="ctr">
              <a:defRPr sz="11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32021"/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3" y="6356354"/>
            <a:ext cx="2844800" cy="365124"/>
          </a:xfrm>
          <a:prstGeom prst="rect">
            <a:avLst/>
          </a:prstGeom>
        </p:spPr>
        <p:txBody>
          <a:bodyPr vert="horz" lIns="72841" tIns="36421" rIns="72841" bIns="36421" rtlCol="0" anchor="ctr"/>
          <a:lstStyle>
            <a:lvl1pPr algn="r">
              <a:defRPr sz="11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32021"/>
            <a:fld id="{16896FE5-9353-5748-A4C7-33870DB4B4AE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32021"/>
              <a:t>‹Nr.›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5"/>
          <a:srcRect l="45936" t="53357" r="17537" b="36017"/>
          <a:stretch/>
        </p:blipFill>
        <p:spPr>
          <a:xfrm>
            <a:off x="3823299" y="116632"/>
            <a:ext cx="668919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61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</p:sldLayoutIdLst>
  <p:txStyles>
    <p:titleStyle>
      <a:lvl1pPr algn="ctr" defTabSz="432021" rtl="0" eaLnBrk="1" latinLnBrk="0" hangingPunct="1">
        <a:spcBef>
          <a:spcPct val="0"/>
        </a:spcBef>
        <a:buNone/>
        <a:defRPr sz="41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15" indent="-324015" algn="l" defTabSz="432021" rtl="0" eaLnBrk="1" latinLnBrk="0" hangingPunct="1">
        <a:spcBef>
          <a:spcPct val="20000"/>
        </a:spcBef>
        <a:buFont typeface="Arial"/>
        <a:buChar char="•"/>
        <a:defRPr sz="2966" kern="1200">
          <a:solidFill>
            <a:schemeClr val="tx1"/>
          </a:solidFill>
          <a:latin typeface="+mn-lt"/>
          <a:ea typeface="+mn-ea"/>
          <a:cs typeface="+mn-cs"/>
        </a:defRPr>
      </a:lvl1pPr>
      <a:lvl2pPr marL="702033" indent="-270012" algn="l" defTabSz="432021" rtl="0" eaLnBrk="1" latinLnBrk="0" hangingPunct="1">
        <a:spcBef>
          <a:spcPct val="20000"/>
        </a:spcBef>
        <a:buFont typeface="Arial"/>
        <a:buChar char="–"/>
        <a:defRPr sz="2610" kern="1200">
          <a:solidFill>
            <a:schemeClr val="tx1"/>
          </a:solidFill>
          <a:latin typeface="+mn-lt"/>
          <a:ea typeface="+mn-ea"/>
          <a:cs typeface="+mn-cs"/>
        </a:defRPr>
      </a:lvl2pPr>
      <a:lvl3pPr marL="1080052" indent="-216011" algn="l" defTabSz="432021" rtl="0" eaLnBrk="1" latinLnBrk="0" hangingPunct="1">
        <a:spcBef>
          <a:spcPct val="20000"/>
        </a:spcBef>
        <a:buFont typeface="Arial"/>
        <a:buChar char="•"/>
        <a:defRPr sz="225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72" indent="-216011" algn="l" defTabSz="432021" rtl="0" eaLnBrk="1" latinLnBrk="0" hangingPunct="1">
        <a:spcBef>
          <a:spcPct val="20000"/>
        </a:spcBef>
        <a:buFont typeface="Arial"/>
        <a:buChar char="–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44093" indent="-216011" algn="l" defTabSz="432021" rtl="0" eaLnBrk="1" latinLnBrk="0" hangingPunct="1">
        <a:spcBef>
          <a:spcPct val="20000"/>
        </a:spcBef>
        <a:buFont typeface="Arial"/>
        <a:buChar char="»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376113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08134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240154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672175" indent="-216011" algn="l" defTabSz="432021" rtl="0" eaLnBrk="1" latinLnBrk="0" hangingPunct="1">
        <a:spcBef>
          <a:spcPct val="20000"/>
        </a:spcBef>
        <a:buFont typeface="Arial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1pPr>
      <a:lvl2pPr marL="432021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2pPr>
      <a:lvl3pPr marL="864041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62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82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5pPr>
      <a:lvl6pPr marL="2160103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6pPr>
      <a:lvl7pPr marL="2592123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7pPr>
      <a:lvl8pPr marL="3024145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8pPr>
      <a:lvl9pPr marL="3456165" algn="l" defTabSz="432021" rtl="0" eaLnBrk="1" latinLnBrk="0" hangingPunct="1">
        <a:defRPr sz="16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6" name="3 Título"/>
          <p:cNvSpPr txBox="1">
            <a:spLocks noGrp="1"/>
          </p:cNvSpPr>
          <p:nvPr>
            <p:ph type="ctrTitle" idx="4294967295"/>
          </p:nvPr>
        </p:nvSpPr>
        <p:spPr>
          <a:xfrm>
            <a:off x="1451484" y="4146856"/>
            <a:ext cx="9217024" cy="935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pt-BR" sz="2800" b="1" i="1" dirty="0" smtClean="0">
                <a:ea typeface="Segoe UI" pitchFamily="34" charset="0"/>
                <a:cs typeface="Segoe UI" pitchFamily="34" charset="0"/>
              </a:rPr>
              <a:t>COMITÉ </a:t>
            </a:r>
            <a:r>
              <a:rPr lang="pt-BR" sz="2800" b="1" i="1" dirty="0">
                <a:ea typeface="Segoe UI" pitchFamily="34" charset="0"/>
                <a:cs typeface="Segoe UI" pitchFamily="34" charset="0"/>
              </a:rPr>
              <a:t>ESTATAL DE VIGILANCIA EPIDEMIOLÓGICA</a:t>
            </a:r>
            <a:br>
              <a:rPr lang="pt-BR" sz="2800" b="1" i="1" dirty="0">
                <a:ea typeface="Segoe UI" pitchFamily="34" charset="0"/>
                <a:cs typeface="Segoe UI" pitchFamily="34" charset="0"/>
              </a:rPr>
            </a:br>
            <a:r>
              <a:rPr lang="pt-BR" sz="2800" b="1" i="1" dirty="0">
                <a:ea typeface="Segoe UI" pitchFamily="34" charset="0"/>
                <a:cs typeface="Segoe UI" pitchFamily="34" charset="0"/>
              </a:rPr>
              <a:t>(CEVE</a:t>
            </a:r>
            <a:r>
              <a:rPr lang="pt-BR" sz="2800" b="1" i="1" dirty="0" smtClean="0">
                <a:ea typeface="Segoe UI" pitchFamily="34" charset="0"/>
                <a:cs typeface="Segoe UI" pitchFamily="34" charset="0"/>
              </a:rPr>
              <a:t>)</a:t>
            </a:r>
            <a:endParaRPr lang="es-MX" sz="2800" b="1" i="1" dirty="0"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3 Título"/>
          <p:cNvSpPr txBox="1">
            <a:spLocks/>
          </p:cNvSpPr>
          <p:nvPr/>
        </p:nvSpPr>
        <p:spPr>
          <a:xfrm>
            <a:off x="227348" y="1628800"/>
            <a:ext cx="1166529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s-MX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egoe UI" pitchFamily="34" charset="0"/>
                <a:cs typeface="Segoe UI" pitchFamily="34" charset="0"/>
              </a:rPr>
              <a:t>ESTRATEGIA ESTATAL PARA LA PREVENCIÓN Y EL CONTROL DEL SOBREPESO, LA OBESIDAD Y LA DIABETES</a:t>
            </a:r>
            <a:r>
              <a:rPr lang="es-MX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egoe UI" pitchFamily="34" charset="0"/>
                <a:cs typeface="Segoe UI" pitchFamily="34" charset="0"/>
              </a:rPr>
              <a:t>.</a:t>
            </a:r>
            <a:endParaRPr lang="es-MX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4295800" y="38550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00823B"/>
                </a:solidFill>
                <a:latin typeface="Bell MT" panose="02020503060305020303" pitchFamily="18" charset="0"/>
              </a:rPr>
              <a:t>DIRECCIÓN DE SALUD PÚBLICA</a:t>
            </a:r>
          </a:p>
        </p:txBody>
      </p:sp>
      <p:sp>
        <p:nvSpPr>
          <p:cNvPr id="9" name="3 Título"/>
          <p:cNvSpPr txBox="1">
            <a:spLocks/>
          </p:cNvSpPr>
          <p:nvPr/>
        </p:nvSpPr>
        <p:spPr>
          <a:xfrm>
            <a:off x="3431704" y="5661248"/>
            <a:ext cx="5256584" cy="812217"/>
          </a:xfrm>
          <a:prstGeom prst="rect">
            <a:avLst/>
          </a:prstGeom>
          <a:noFill/>
        </p:spPr>
        <p:txBody>
          <a:bodyPr vert="horz" wrap="square" lIns="72841" tIns="36421" rIns="72841" bIns="36421" rtlCol="0" anchor="ctr">
            <a:spAutoFit/>
          </a:bodyPr>
          <a:lstStyle>
            <a:lvl1pPr algn="ctr" defTabSz="432021" rtl="0" eaLnBrk="1" latinLnBrk="0" hangingPunct="1">
              <a:spcBef>
                <a:spcPct val="0"/>
              </a:spcBef>
              <a:buNone/>
              <a:defRPr sz="415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pt-BR" sz="2400" b="1" i="1" dirty="0" smtClean="0">
                <a:solidFill>
                  <a:schemeClr val="bg1">
                    <a:lumMod val="50000"/>
                  </a:schemeClr>
                </a:solidFill>
                <a:ea typeface="Segoe UI" pitchFamily="34" charset="0"/>
                <a:cs typeface="Segoe UI" pitchFamily="34" charset="0"/>
              </a:rPr>
              <a:t>ENERO – MARZO</a:t>
            </a:r>
          </a:p>
          <a:p>
            <a:pPr>
              <a:spcBef>
                <a:spcPts val="0"/>
              </a:spcBef>
              <a:defRPr/>
            </a:pPr>
            <a:r>
              <a:rPr lang="pt-BR" sz="2400" b="1" i="1" smtClean="0">
                <a:solidFill>
                  <a:schemeClr val="bg1">
                    <a:lumMod val="50000"/>
                  </a:schemeClr>
                </a:solidFill>
                <a:ea typeface="Segoe UI" pitchFamily="34" charset="0"/>
                <a:cs typeface="Segoe UI" pitchFamily="34" charset="0"/>
              </a:rPr>
              <a:t> 2018</a:t>
            </a:r>
            <a:endParaRPr lang="es-MX" sz="2400" b="1" i="1" dirty="0">
              <a:solidFill>
                <a:schemeClr val="bg1">
                  <a:lumMod val="50000"/>
                </a:schemeClr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89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4244366"/>
              </p:ext>
            </p:extLst>
          </p:nvPr>
        </p:nvGraphicFramePr>
        <p:xfrm>
          <a:off x="191344" y="1628800"/>
          <a:ext cx="11737304" cy="511256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20280"/>
                <a:gridCol w="1584176"/>
                <a:gridCol w="2880320"/>
                <a:gridCol w="1440160"/>
                <a:gridCol w="3312368"/>
              </a:tblGrid>
              <a:tr h="4706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NOMBRE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INSTITUCIÓN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CARGO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TELÉFONO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CORREO ELECTRÓNICO</a:t>
                      </a:r>
                      <a:endParaRPr lang="es-MX" sz="2000" dirty="0"/>
                    </a:p>
                  </a:txBody>
                  <a:tcPr anchor="ctr"/>
                </a:tc>
              </a:tr>
              <a:tr h="812337">
                <a:tc>
                  <a:txBody>
                    <a:bodyPr/>
                    <a:lstStyle/>
                    <a:p>
                      <a:pPr algn="l"/>
                      <a:r>
                        <a:rPr lang="es-MX" sz="1400" dirty="0" smtClean="0"/>
                        <a:t>Dr.</a:t>
                      </a:r>
                      <a:r>
                        <a:rPr lang="es-MX" sz="1400" baseline="0" dirty="0" smtClean="0"/>
                        <a:t> Francisco Méndez Pérez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IMSS</a:t>
                      </a:r>
                      <a:r>
                        <a:rPr lang="es-MX" sz="1400" baseline="0" dirty="0" smtClean="0"/>
                        <a:t> PROSPERA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Gerente</a:t>
                      </a:r>
                      <a:r>
                        <a:rPr lang="es-MX" sz="1400" baseline="0" dirty="0" smtClean="0"/>
                        <a:t> Delegacional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811-0084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u="none" dirty="0" smtClean="0">
                          <a:effectLst/>
                        </a:rPr>
                        <a:t>Francisco.mendezp@imss.gob.mx</a:t>
                      </a:r>
                    </a:p>
                  </a:txBody>
                  <a:tcPr anchor="ctr"/>
                </a:tc>
              </a:tr>
              <a:tr h="580242">
                <a:tc>
                  <a:txBody>
                    <a:bodyPr/>
                    <a:lstStyle/>
                    <a:p>
                      <a:pPr algn="l"/>
                      <a:r>
                        <a:rPr lang="es-MX" sz="1400" dirty="0" smtClean="0"/>
                        <a:t>Cap. Fernando Rodríguez</a:t>
                      </a:r>
                      <a:r>
                        <a:rPr lang="es-MX" sz="1400" baseline="0" dirty="0" smtClean="0"/>
                        <a:t> Flores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SEDENA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Representante</a:t>
                      </a:r>
                      <a:r>
                        <a:rPr lang="es-MX" sz="1400" baseline="0" dirty="0" smtClean="0"/>
                        <a:t> SEDENA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812-9811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medicinapreventiva_slp@hotmail.com</a:t>
                      </a:r>
                      <a:endParaRPr lang="es-MX" sz="1400" dirty="0"/>
                    </a:p>
                  </a:txBody>
                  <a:tcPr anchor="ctr"/>
                </a:tc>
              </a:tr>
              <a:tr h="580242">
                <a:tc>
                  <a:txBody>
                    <a:bodyPr/>
                    <a:lstStyle/>
                    <a:p>
                      <a:pPr algn="l"/>
                      <a:r>
                        <a:rPr lang="es-MX" sz="1400" dirty="0" smtClean="0"/>
                        <a:t>Dr. Efraín</a:t>
                      </a:r>
                      <a:r>
                        <a:rPr lang="es-MX" sz="1400" baseline="0" dirty="0" smtClean="0"/>
                        <a:t> Luna Barrios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IMSS RÉGIMEN</a:t>
                      </a:r>
                      <a:r>
                        <a:rPr lang="es-MX" sz="1400" baseline="0" dirty="0" smtClean="0"/>
                        <a:t> ORDINARIO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Coordinador</a:t>
                      </a:r>
                      <a:r>
                        <a:rPr lang="es-MX" sz="1400" baseline="0" dirty="0" smtClean="0"/>
                        <a:t> Auxiliar Médico en Salud Pública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812-4144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efrain.luna@imss.gob.mx</a:t>
                      </a:r>
                      <a:endParaRPr lang="es-MX" sz="1400" dirty="0"/>
                    </a:p>
                  </a:txBody>
                  <a:tcPr anchor="ctr"/>
                </a:tc>
              </a:tr>
              <a:tr h="1044434">
                <a:tc>
                  <a:txBody>
                    <a:bodyPr/>
                    <a:lstStyle/>
                    <a:p>
                      <a:pPr algn="l"/>
                      <a:r>
                        <a:rPr lang="es-MX" sz="1400" dirty="0" smtClean="0"/>
                        <a:t>Dra.</a:t>
                      </a:r>
                      <a:r>
                        <a:rPr lang="es-MX" sz="1400" baseline="0" dirty="0" smtClean="0"/>
                        <a:t> Ana María Ruíz Medrano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ISSSTE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Jefa del Departamento de Atención Médica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444814-7347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amruiz@issste.gob.mx</a:t>
                      </a:r>
                    </a:p>
                    <a:p>
                      <a:pPr algn="ctr"/>
                      <a:endParaRPr lang="es-MX" sz="600" dirty="0" smtClean="0"/>
                    </a:p>
                    <a:p>
                      <a:pPr algn="ctr"/>
                      <a:r>
                        <a:rPr lang="es-MX" sz="1400" dirty="0" smtClean="0"/>
                        <a:t>atencionmedicaslp@yahoo.com.mx </a:t>
                      </a:r>
                    </a:p>
                    <a:p>
                      <a:pPr algn="ctr"/>
                      <a:r>
                        <a:rPr lang="es-MX" sz="1400" dirty="0" smtClean="0"/>
                        <a:t>dr.chava_83@hotmail.com</a:t>
                      </a:r>
                      <a:endParaRPr lang="es-MX" sz="1400" dirty="0"/>
                    </a:p>
                  </a:txBody>
                  <a:tcPr anchor="ctr"/>
                </a:tc>
              </a:tr>
              <a:tr h="812337">
                <a:tc>
                  <a:txBody>
                    <a:bodyPr/>
                    <a:lstStyle/>
                    <a:p>
                      <a:pPr algn="l"/>
                      <a:r>
                        <a:rPr lang="es-MX" sz="1400" dirty="0" smtClean="0"/>
                        <a:t>M.V.Z.</a:t>
                      </a:r>
                      <a:r>
                        <a:rPr lang="es-MX" sz="1400" baseline="0" dirty="0" smtClean="0"/>
                        <a:t> Erich Neumann Ramírez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COEPRIS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Jefe del Departamento de Fomento Sanitario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833-0504 </a:t>
                      </a:r>
                    </a:p>
                    <a:p>
                      <a:pPr algn="ctr"/>
                      <a:r>
                        <a:rPr lang="es-MX" sz="1400" dirty="0" smtClean="0"/>
                        <a:t>EXT 139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erichneumannr@gmail.com</a:t>
                      </a:r>
                    </a:p>
                    <a:p>
                      <a:pPr algn="ctr"/>
                      <a:endParaRPr lang="es-MX" sz="600" dirty="0" smtClean="0"/>
                    </a:p>
                    <a:p>
                      <a:pPr algn="ctr"/>
                      <a:r>
                        <a:rPr lang="es-MX" sz="1400" dirty="0" smtClean="0"/>
                        <a:t>promesa_slp@hotmail.com</a:t>
                      </a:r>
                      <a:endParaRPr lang="es-MX" sz="1400" dirty="0"/>
                    </a:p>
                  </a:txBody>
                  <a:tcPr anchor="ctr"/>
                </a:tc>
              </a:tr>
              <a:tr h="812337">
                <a:tc>
                  <a:txBody>
                    <a:bodyPr/>
                    <a:lstStyle/>
                    <a:p>
                      <a:pPr algn="l"/>
                      <a:r>
                        <a:rPr lang="es-MX" sz="1400" dirty="0" smtClean="0"/>
                        <a:t>Dr. Gerardo Arteaga Domínguez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SSA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Jefe del Departamento de Atención del Adulto y Adulto Mayor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834-1100</a:t>
                      </a:r>
                    </a:p>
                    <a:p>
                      <a:pPr algn="ctr"/>
                      <a:r>
                        <a:rPr lang="es-MX" sz="1400" dirty="0" smtClean="0"/>
                        <a:t>EXT</a:t>
                      </a:r>
                      <a:r>
                        <a:rPr lang="es-MX" sz="1400" baseline="0" dirty="0" smtClean="0"/>
                        <a:t> 21302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adultomayor_slp@outlook.com</a:t>
                      </a:r>
                      <a:endParaRPr lang="es-MX" sz="14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4084722" y="116631"/>
            <a:ext cx="7915934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MX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DIRECTORIO ESTATAL</a:t>
            </a:r>
            <a:endParaRPr lang="es-MX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11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31745" name="2 Marcador de contenido"/>
          <p:cNvSpPr>
            <a:spLocks noGrp="1"/>
          </p:cNvSpPr>
          <p:nvPr>
            <p:ph idx="1"/>
          </p:nvPr>
        </p:nvSpPr>
        <p:spPr>
          <a:xfrm>
            <a:off x="4084722" y="116631"/>
            <a:ext cx="7915934" cy="109205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DETECCIÓN OPORTUNA DE DIABETES MELLITUS 33 % </a:t>
            </a:r>
            <a:r>
              <a:rPr lang="es-MX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ANUAL </a:t>
            </a:r>
            <a:endParaRPr lang="es-MX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149634"/>
              </p:ext>
            </p:extLst>
          </p:nvPr>
        </p:nvGraphicFramePr>
        <p:xfrm>
          <a:off x="335361" y="1772814"/>
          <a:ext cx="8856984" cy="4824537"/>
        </p:xfrm>
        <a:graphic>
          <a:graphicData uri="http://schemas.openxmlformats.org/drawingml/2006/table">
            <a:tbl>
              <a:tblPr/>
              <a:tblGrid>
                <a:gridCol w="1976886"/>
                <a:gridCol w="1942584"/>
                <a:gridCol w="1187718"/>
                <a:gridCol w="1900349"/>
                <a:gridCol w="1849447"/>
              </a:tblGrid>
              <a:tr h="971777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INSTITUCIÓN</a:t>
                      </a:r>
                      <a:endParaRPr lang="es-MX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POBLACIÓN RESPONSABILIDAD</a:t>
                      </a:r>
                      <a:endParaRPr lang="es-MX" sz="18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META ANUAL  33%</a:t>
                      </a:r>
                      <a:endParaRPr lang="es-MX" sz="18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REALIZADO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COBERTURA DE DETECCIÓN ACTUAL</a:t>
                      </a:r>
                      <a:endParaRPr lang="es-MX" sz="18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5632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 y más</a:t>
                      </a:r>
                      <a:endParaRPr lang="es-MX" sz="18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(%)</a:t>
                      </a:r>
                      <a:endParaRPr lang="es-MX" sz="1800" b="1" i="0" u="none" strike="noStrike" kern="1200" dirty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5392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585,707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193,200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76,154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39.4 %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5392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SEDENA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5,076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1,680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541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32.2%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5392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ISSSTE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187,900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62,007</a:t>
                      </a:r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15,302</a:t>
                      </a:r>
                      <a:endParaRPr lang="es-MX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24.7 %</a:t>
                      </a:r>
                      <a:endParaRPr lang="es-MX" sz="20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5392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IMSS </a:t>
                      </a:r>
                      <a:r>
                        <a:rPr lang="mr-IN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–</a:t>
                      </a:r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RO*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620,393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204,730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s-MX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/ D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S / D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6717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IMSS-PROSPERA</a:t>
                      </a:r>
                      <a:endParaRPr lang="es-MX" sz="20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290,919</a:t>
                      </a:r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96,003</a:t>
                      </a:r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29.2 %</a:t>
                      </a:r>
                      <a:endParaRPr lang="es-MX" sz="20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6679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ESTATAL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1´689,995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t" latinLnBrk="0" hangingPunct="1"/>
                      <a:r>
                        <a:rPr lang="es-MX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557,620</a:t>
                      </a:r>
                      <a:endParaRPr lang="es-MX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t" latinLnBrk="0" hangingPunct="1"/>
                      <a:r>
                        <a:rPr lang="es-MX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119,997</a:t>
                      </a:r>
                      <a:endParaRPr lang="es-MX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t" latinLnBrk="0" hangingPunct="1"/>
                      <a:r>
                        <a:rPr lang="es-MX" sz="2400" b="1" i="0" u="none" strike="noStrike" kern="12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21.5 %</a:t>
                      </a:r>
                      <a:endParaRPr lang="es-MX" sz="2400" b="1" i="0" u="none" strike="noStrike" kern="12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9649072" y="5927494"/>
            <a:ext cx="2351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*"/>
            </a:pPr>
            <a:r>
              <a:rPr lang="es-ES" sz="1600" dirty="0" smtClean="0"/>
              <a:t>S/D: SIN DATOS REPORTADOS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74673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86" name="Group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329823"/>
              </p:ext>
            </p:extLst>
          </p:nvPr>
        </p:nvGraphicFramePr>
        <p:xfrm>
          <a:off x="263352" y="1732244"/>
          <a:ext cx="8784976" cy="4943933"/>
        </p:xfrm>
        <a:graphic>
          <a:graphicData uri="http://schemas.openxmlformats.org/drawingml/2006/table">
            <a:tbl>
              <a:tblPr/>
              <a:tblGrid>
                <a:gridCol w="1889242"/>
                <a:gridCol w="283388"/>
                <a:gridCol w="2007803"/>
                <a:gridCol w="259287"/>
                <a:gridCol w="2221416"/>
                <a:gridCol w="289615"/>
                <a:gridCol w="1834225"/>
              </a:tblGrid>
              <a:tr h="17196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INSTITUCIÓN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MX" sz="1800" b="1" i="0" u="none" strike="noStrike" kern="1200" dirty="0" smtClean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PACIENTES DIABÉTICOS EN TRATAMIENTO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MX" sz="1800" b="1" i="0" u="none" strike="noStrike" kern="1200" dirty="0" smtClean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PACIENTES CON MEDICIÓN DE HEMOGLOBINA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s-MX" sz="1800" b="1" i="0" u="none" strike="noStrike" kern="1200" dirty="0" smtClean="0">
                        <a:solidFill>
                          <a:srgbClr val="FFFFFF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MX" sz="18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% DE COBERTURA DE MEDICIÓN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21,126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16,690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79.0 %</a:t>
                      </a:r>
                      <a:endParaRPr lang="es-MX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SEDENA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485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16.6%</a:t>
                      </a:r>
                      <a:endParaRPr lang="es-MX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ISSSTE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19,299</a:t>
                      </a:r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3,423</a:t>
                      </a:r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17.7 %</a:t>
                      </a:r>
                      <a:endParaRPr lang="es-MX" sz="2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IMSS </a:t>
                      </a:r>
                      <a:r>
                        <a:rPr lang="mr-IN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–</a:t>
                      </a:r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RO*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 / D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s-MX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/ D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 / D</a:t>
                      </a:r>
                      <a:endParaRPr lang="es-MX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IMSS</a:t>
                      </a:r>
                      <a:r>
                        <a:rPr lang="es-MX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PROPERA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19,824</a:t>
                      </a:r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</a:t>
                      </a:r>
                      <a:r>
                        <a:rPr lang="es-MX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139</a:t>
                      </a:r>
                      <a:endParaRPr lang="es-MX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t" latinLnBrk="0" hangingPunct="1"/>
                      <a:r>
                        <a:rPr lang="es-MX" sz="2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5.7 %</a:t>
                      </a:r>
                      <a:endParaRPr lang="es-MX" sz="2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373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ESTATAL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60,734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21,332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2000" b="1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35,12 %</a:t>
                      </a:r>
                      <a:endParaRPr lang="es-MX" sz="2000" b="1" i="0" u="none" strike="noStrike" kern="12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ángulo 8"/>
          <p:cNvSpPr/>
          <p:nvPr/>
        </p:nvSpPr>
        <p:spPr>
          <a:xfrm>
            <a:off x="2999656" y="548680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000" b="1" dirty="0">
              <a:ea typeface="Calibri"/>
              <a:cs typeface="Times New Roman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716172"/>
              </p:ext>
            </p:extLst>
          </p:nvPr>
        </p:nvGraphicFramePr>
        <p:xfrm>
          <a:off x="9552384" y="2996952"/>
          <a:ext cx="2232248" cy="2095789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116124"/>
                <a:gridCol w="1116124"/>
              </a:tblGrid>
              <a:tr h="441453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AÑO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META</a:t>
                      </a:r>
                      <a:endParaRPr lang="es-MX" sz="1600" dirty="0"/>
                    </a:p>
                  </a:txBody>
                  <a:tcPr anchor="ctr"/>
                </a:tc>
              </a:tr>
              <a:tr h="3829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33.00%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04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0" dirty="0" smtClean="0">
                          <a:effectLst/>
                        </a:rPr>
                        <a:t>2017</a:t>
                      </a:r>
                      <a:endParaRPr lang="es-MX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effectLst/>
                        </a:rPr>
                        <a:t>24.75%</a:t>
                      </a:r>
                      <a:endParaRPr lang="es-MX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02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</a:rPr>
                        <a:t>2016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>
                          <a:effectLst/>
                        </a:rPr>
                        <a:t>16.5%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02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effectLst/>
                        </a:rPr>
                        <a:t>2015</a:t>
                      </a:r>
                      <a:endParaRPr lang="es-MX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9.9%</a:t>
                      </a:r>
                      <a:endParaRPr lang="es-MX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627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effectLst/>
                        </a:rPr>
                        <a:t>2014</a:t>
                      </a:r>
                      <a:endParaRPr lang="es-MX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</a:rPr>
                        <a:t>6.6%   </a:t>
                      </a:r>
                      <a:endParaRPr lang="es-MX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3" name="2 Marcador de contenido"/>
          <p:cNvSpPr>
            <a:spLocks noGrp="1"/>
          </p:cNvSpPr>
          <p:nvPr>
            <p:ph idx="1"/>
          </p:nvPr>
        </p:nvSpPr>
        <p:spPr>
          <a:xfrm>
            <a:off x="4084722" y="1"/>
            <a:ext cx="7915934" cy="120868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COBERTURA DE PACIENTES CON MEDICIÓN DE </a:t>
            </a:r>
            <a:r>
              <a:rPr lang="es-MX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HbA1c </a:t>
            </a:r>
            <a:endParaRPr lang="es-MX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9649072" y="5927494"/>
            <a:ext cx="2351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*"/>
            </a:pPr>
            <a:r>
              <a:rPr lang="es-ES" sz="1600" dirty="0" smtClean="0"/>
              <a:t>S/D: SIN DATOS REPORTADOS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38997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089274"/>
              </p:ext>
            </p:extLst>
          </p:nvPr>
        </p:nvGraphicFramePr>
        <p:xfrm>
          <a:off x="9840416" y="2852936"/>
          <a:ext cx="2016224" cy="2325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2"/>
              </a:tblGrid>
              <a:tr h="414876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AÑO</a:t>
                      </a:r>
                      <a:endParaRPr lang="es-MX" sz="1600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META</a:t>
                      </a:r>
                      <a:endParaRPr lang="es-MX" sz="1600" dirty="0"/>
                    </a:p>
                  </a:txBody>
                  <a:tcPr marL="44450" marR="44450" marT="0" marB="0" anchor="ctr"/>
                </a:tc>
              </a:tr>
              <a:tr h="3953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2018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s-MX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33.00%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2017</a:t>
                      </a:r>
                      <a:endParaRPr lang="es-MX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24.75%</a:t>
                      </a:r>
                      <a:endParaRPr lang="es-MX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2016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16.5%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9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2015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9.9%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6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2014</a:t>
                      </a:r>
                      <a:endParaRPr lang="es-MX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6.6</a:t>
                      </a:r>
                      <a:r>
                        <a:rPr lang="es-MX" sz="800" b="1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%</a:t>
                      </a:r>
                      <a:endParaRPr lang="es-MX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750461"/>
              </p:ext>
            </p:extLst>
          </p:nvPr>
        </p:nvGraphicFramePr>
        <p:xfrm>
          <a:off x="299356" y="1772815"/>
          <a:ext cx="9109011" cy="4845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7360"/>
                <a:gridCol w="357422"/>
                <a:gridCol w="1997360"/>
                <a:gridCol w="362678"/>
                <a:gridCol w="2060435"/>
                <a:gridCol w="273321"/>
                <a:gridCol w="2060435"/>
              </a:tblGrid>
              <a:tr h="15479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INSTITUCIÓN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PACIENTES CON MEDICIÓN DE HBA1C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PACIENTES CON MEDICIÓN DE HBA1C CON VALOR &lt; 7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% DE PACIENTES CON MEDICIÓN ACTUAL 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</a:tr>
              <a:tr h="5321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effectLst/>
                        </a:rPr>
                        <a:t>SSA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 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16,690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6,709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40.2 %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</a:tr>
              <a:tr h="5321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effectLst/>
                        </a:rPr>
                        <a:t>SEDENA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 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10.0%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5321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effectLst/>
                        </a:rPr>
                        <a:t>ISSSTE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 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3,423</a:t>
                      </a:r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515</a:t>
                      </a:r>
                      <a:endParaRPr lang="es-MX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15.0 %</a:t>
                      </a:r>
                      <a:endParaRPr lang="es-MX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</a:tr>
              <a:tr h="5041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 smtClean="0">
                          <a:effectLst/>
                        </a:rPr>
                        <a:t>IMSS </a:t>
                      </a:r>
                      <a:r>
                        <a:rPr lang="mr-IN" sz="1800" b="1" u="none" strike="noStrike" dirty="0" smtClean="0">
                          <a:effectLst/>
                        </a:rPr>
                        <a:t>–</a:t>
                      </a:r>
                      <a:r>
                        <a:rPr lang="es-MX" sz="1800" b="1" u="none" strike="noStrike" dirty="0" smtClean="0">
                          <a:effectLst/>
                        </a:rPr>
                        <a:t> RO*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 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 / D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 /</a:t>
                      </a:r>
                      <a:r>
                        <a:rPr lang="es-MX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D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 /</a:t>
                      </a:r>
                      <a:r>
                        <a:rPr lang="es-MX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D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6931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effectLst/>
                        </a:rPr>
                        <a:t>IMSS </a:t>
                      </a:r>
                      <a:r>
                        <a:rPr lang="es-MX" sz="1800" b="1" u="none" strike="noStrike" dirty="0" smtClean="0">
                          <a:effectLst/>
                        </a:rPr>
                        <a:t>PROSPERA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 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ctr" latinLnBrk="0" hangingPunct="1"/>
                      <a:r>
                        <a:rPr lang="es-MX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1,139</a:t>
                      </a:r>
                      <a:endParaRPr lang="es-MX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ctr" latinLnBrk="0" hangingPunct="1"/>
                      <a:r>
                        <a:rPr lang="es-MX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616</a:t>
                      </a:r>
                      <a:endParaRPr lang="es-MX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ctr" latinLnBrk="0" hangingPunct="1"/>
                      <a:r>
                        <a:rPr lang="es-MX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54.1 %</a:t>
                      </a:r>
                      <a:endParaRPr lang="es-MX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</a:tr>
              <a:tr h="5041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b="1" u="none" strike="noStrike" dirty="0">
                          <a:effectLst/>
                        </a:rPr>
                        <a:t>ESTATAL</a:t>
                      </a:r>
                      <a:endParaRPr lang="es-MX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 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21,332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0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7,856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20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36.82 %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4079776" y="116631"/>
            <a:ext cx="7920880" cy="109205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PACIENTES DIABÉTICOS CON UN VALOR DE HEMOGLOBINA GLUCOSILADA MENOR A 7%.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9649072" y="5927494"/>
            <a:ext cx="2351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*"/>
            </a:pPr>
            <a:r>
              <a:rPr lang="es-ES" sz="1600" dirty="0" smtClean="0"/>
              <a:t>S/D: SIN DATOS REPORTADOS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78489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2999656" y="548680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000" b="1" dirty="0">
              <a:ea typeface="Calibri"/>
              <a:cs typeface="Times New Roman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753365"/>
              </p:ext>
            </p:extLst>
          </p:nvPr>
        </p:nvGraphicFramePr>
        <p:xfrm>
          <a:off x="324898" y="1772816"/>
          <a:ext cx="9227487" cy="484577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262611"/>
                <a:gridCol w="1542539"/>
                <a:gridCol w="1807445"/>
                <a:gridCol w="2008671"/>
                <a:gridCol w="1606221"/>
              </a:tblGrid>
              <a:tr h="13144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INSTITUCIÓN</a:t>
                      </a:r>
                      <a:endParaRPr kumimoji="0" lang="es-MX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TOTAL MÉDICOS</a:t>
                      </a:r>
                      <a:endParaRPr kumimoji="0" lang="es-MX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META  A 2018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80 %       </a:t>
                      </a:r>
                      <a:endParaRPr kumimoji="0" lang="es-MX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ACUMULADO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2014 – 2018</a:t>
                      </a:r>
                      <a:endParaRPr kumimoji="0" lang="es-MX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AVANCE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(%)</a:t>
                      </a:r>
                      <a:endParaRPr kumimoji="0" lang="es-MX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</a:tr>
              <a:tr h="52500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effectLst/>
                        </a:rPr>
                        <a:t>SSA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u="none" strike="noStrike" dirty="0" smtClean="0">
                          <a:effectLst/>
                        </a:rPr>
                        <a:t>510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 smtClean="0">
                          <a:effectLst/>
                        </a:rPr>
                        <a:t>408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u="none" strike="noStrike" dirty="0" smtClean="0">
                          <a:effectLst/>
                        </a:rPr>
                        <a:t>353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 smtClean="0">
                          <a:effectLst/>
                        </a:rPr>
                        <a:t>86.5 %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2500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 smtClean="0">
                          <a:effectLst/>
                        </a:rPr>
                        <a:t>SEDENA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es-MX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es-MX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es-MX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100 %</a:t>
                      </a:r>
                      <a:endParaRPr lang="es-MX" sz="2000" b="1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2500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effectLst/>
                        </a:rPr>
                        <a:t>ISSSTE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u="none" strike="noStrike" dirty="0" smtClean="0">
                          <a:effectLst/>
                        </a:rPr>
                        <a:t>132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 smtClean="0">
                          <a:effectLst/>
                        </a:rPr>
                        <a:t>106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u="none" strike="noStrike" dirty="0" smtClean="0">
                          <a:effectLst/>
                        </a:rPr>
                        <a:t>101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 smtClean="0">
                          <a:effectLst/>
                        </a:rPr>
                        <a:t>95.3 %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0909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 smtClean="0">
                          <a:effectLst/>
                        </a:rPr>
                        <a:t>IMSS – RO*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423</a:t>
                      </a:r>
                      <a:endParaRPr lang="es-MX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338</a:t>
                      </a:r>
                      <a:endParaRPr lang="es-MX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800" b="0" i="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173</a:t>
                      </a:r>
                      <a:endParaRPr lang="es-MX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51.2 %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32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effectLst/>
                        </a:rPr>
                        <a:t>IMSS </a:t>
                      </a:r>
                      <a:r>
                        <a:rPr lang="es-MX" sz="1800" b="1" u="none" strike="noStrike" dirty="0" smtClean="0">
                          <a:effectLst/>
                        </a:rPr>
                        <a:t>–PROSPERA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b" latinLnBrk="0" hangingPunct="1"/>
                      <a:r>
                        <a:rPr lang="es-MX" sz="18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222</a:t>
                      </a:r>
                      <a:endParaRPr lang="es-MX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b" latinLnBrk="0" hangingPunct="1"/>
                      <a:r>
                        <a:rPr lang="es-MX" sz="18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endParaRPr lang="es-MX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b" latinLnBrk="0" hangingPunct="1"/>
                      <a:r>
                        <a:rPr lang="es-MX" sz="18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endParaRPr lang="es-MX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32021" rtl="0" eaLnBrk="1" fontAlgn="ctr" latinLnBrk="0" hangingPunct="1"/>
                      <a:r>
                        <a:rPr lang="es-MX" sz="20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100</a:t>
                      </a:r>
                      <a:r>
                        <a:rPr lang="es-MX" sz="20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MX" sz="20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s-MX" sz="20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1498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400" b="1" u="none" strike="noStrike" dirty="0">
                          <a:effectLst/>
                        </a:rPr>
                        <a:t>ESTATAL</a:t>
                      </a:r>
                      <a:endParaRPr lang="es-MX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1,288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1,053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1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cs typeface="+mn-cs"/>
                        </a:rPr>
                        <a:t>828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78.6 %</a:t>
                      </a:r>
                      <a:endParaRPr lang="es-MX" sz="20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855347"/>
              </p:ext>
            </p:extLst>
          </p:nvPr>
        </p:nvGraphicFramePr>
        <p:xfrm>
          <a:off x="10056440" y="2852936"/>
          <a:ext cx="1726592" cy="216024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63296"/>
                <a:gridCol w="863296"/>
              </a:tblGrid>
              <a:tr h="385395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AÑO</a:t>
                      </a:r>
                      <a:endParaRPr lang="es-MX" sz="1600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META</a:t>
                      </a:r>
                      <a:endParaRPr lang="es-MX" sz="1600" dirty="0"/>
                    </a:p>
                  </a:txBody>
                  <a:tcPr marL="44450" marR="44450" marT="0" marB="0" anchor="ctr"/>
                </a:tc>
              </a:tr>
              <a:tr h="3672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r>
                        <a:rPr lang="es-MX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80 %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52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0" kern="1200" dirty="0" smtClean="0">
                          <a:effectLst/>
                        </a:rPr>
                        <a:t>2017</a:t>
                      </a:r>
                      <a:endParaRPr lang="es-MX" sz="16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effectLst/>
                        </a:rPr>
                        <a:t>60 %</a:t>
                      </a:r>
                      <a:endParaRPr lang="es-MX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52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effectLst/>
                        </a:rPr>
                        <a:t>2016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</a:rPr>
                        <a:t>40 %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52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effectLst/>
                        </a:rPr>
                        <a:t>2015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effectLst/>
                        </a:rPr>
                        <a:t>24 %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49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800" dirty="0" smtClean="0">
                          <a:effectLst/>
                        </a:rPr>
                        <a:t>2014</a:t>
                      </a:r>
                      <a:endParaRPr lang="es-MX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 smtClean="0">
                          <a:effectLst/>
                        </a:rPr>
                        <a:t>16 %</a:t>
                      </a:r>
                      <a:endParaRPr lang="es-MX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3" name="2 Marcador de contenido"/>
          <p:cNvSpPr>
            <a:spLocks noGrp="1"/>
          </p:cNvSpPr>
          <p:nvPr>
            <p:ph idx="1"/>
          </p:nvPr>
        </p:nvSpPr>
        <p:spPr>
          <a:xfrm>
            <a:off x="4084722" y="116631"/>
            <a:ext cx="7915934" cy="1092055"/>
          </a:xfrm>
        </p:spPr>
        <p:txBody>
          <a:bodyPr anchor="ctr">
            <a:normAutofit fontScale="85000" lnSpcReduction="10000"/>
          </a:bodyPr>
          <a:lstStyle/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PERSONAL DE SALUD CAPACITADO DE LAS UNIDADES DE SALUD DEL PRIMER NIVEL DE ATENCIÓN.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9743944" y="6033812"/>
            <a:ext cx="2351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*"/>
            </a:pPr>
            <a:r>
              <a:rPr lang="es-ES" sz="1600" dirty="0" err="1" smtClean="0"/>
              <a:t>Inf</a:t>
            </a:r>
            <a:r>
              <a:rPr lang="es-ES" sz="1600" dirty="0"/>
              <a:t>. </a:t>
            </a:r>
            <a:r>
              <a:rPr lang="es-ES" sz="1600" dirty="0" smtClean="0"/>
              <a:t>Periodo reportado Enero-Diciembre 2017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96229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69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567034"/>
              </p:ext>
            </p:extLst>
          </p:nvPr>
        </p:nvGraphicFramePr>
        <p:xfrm>
          <a:off x="335361" y="1623833"/>
          <a:ext cx="8280919" cy="4685488"/>
        </p:xfrm>
        <a:graphic>
          <a:graphicData uri="http://schemas.openxmlformats.org/drawingml/2006/table">
            <a:tbl>
              <a:tblPr/>
              <a:tblGrid>
                <a:gridCol w="3265716"/>
                <a:gridCol w="3032449"/>
                <a:gridCol w="1982754"/>
              </a:tblGrid>
              <a:tr h="13603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INSTITUCIÓN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NÚMERO DE MEDICAMENTOS DE CUADRO BÁSICO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PORCENTAJE DE ABASTO</a:t>
                      </a:r>
                      <a:endParaRPr kumimoji="0" lang="es-MX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6650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SSA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80 %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650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SEDENA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650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ISSSTE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** 96 %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650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IMSS – RO*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650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IMSS – PROSPERA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es-MX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100 %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9264352" y="1538337"/>
            <a:ext cx="2719588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MEDICAMENTOS  EVALUAR</a:t>
            </a:r>
            <a:r>
              <a:rPr lang="es-MX" sz="2000" dirty="0"/>
              <a:t>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 err="1"/>
              <a:t>Glibenclamida</a:t>
            </a:r>
            <a:endParaRPr lang="es-MX" sz="14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 err="1"/>
              <a:t>Metformina</a:t>
            </a:r>
            <a:r>
              <a:rPr lang="es-MX" sz="1400" b="1" dirty="0"/>
              <a:t>,</a:t>
            </a:r>
            <a:r>
              <a:rPr lang="es-MX" sz="1400" b="1" dirty="0">
                <a:solidFill>
                  <a:srgbClr val="C00000"/>
                </a:solidFill>
              </a:rPr>
              <a:t>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/>
              <a:t>Insulina NPH,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/>
              <a:t>Insulina Rápida,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/>
              <a:t>Insulina </a:t>
            </a:r>
            <a:r>
              <a:rPr lang="es-MX" sz="1400" dirty="0" err="1"/>
              <a:t>Glargina</a:t>
            </a:r>
            <a:endParaRPr lang="es-MX" sz="14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755408"/>
              </p:ext>
            </p:extLst>
          </p:nvPr>
        </p:nvGraphicFramePr>
        <p:xfrm>
          <a:off x="10848528" y="4015146"/>
          <a:ext cx="951904" cy="89053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51904"/>
              </a:tblGrid>
              <a:tr h="445267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META</a:t>
                      </a:r>
                      <a:endParaRPr lang="es-MX" sz="1800" dirty="0"/>
                    </a:p>
                  </a:txBody>
                  <a:tcPr anchor="ctr">
                    <a:solidFill>
                      <a:srgbClr val="F79646"/>
                    </a:solidFill>
                  </a:tcPr>
                </a:tc>
              </a:tr>
              <a:tr h="445267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100%</a:t>
                      </a:r>
                      <a:endParaRPr lang="es-MX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8825380" y="5752737"/>
            <a:ext cx="31485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/>
              <a:t>**</a:t>
            </a:r>
            <a:r>
              <a:rPr lang="es-MX" sz="1200" dirty="0"/>
              <a:t> </a:t>
            </a:r>
            <a:r>
              <a:rPr lang="es-MX" sz="1600" dirty="0"/>
              <a:t>Aunque se cuenta con existencia de las 5 claves, el sistema oficial institucional delimita 96% de abasto.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4084722" y="116631"/>
            <a:ext cx="7915934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 fontScale="85000" lnSpcReduction="20000"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EXISTENCIA DE CLAVES PARA ATENCIÓN DE PACIENTES DIABÉTICOS EN LAS UNIDADES DEL PRIMER NIVEL DE ATENCIÓN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8805626" y="5074205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alibri" panose="020F0502020204030204" pitchFamily="34" charset="0"/>
              <a:buChar char="*"/>
            </a:pPr>
            <a:r>
              <a:rPr lang="es-ES" sz="1600" dirty="0" err="1" smtClean="0"/>
              <a:t>Inf</a:t>
            </a:r>
            <a:r>
              <a:rPr lang="es-ES" sz="1600" dirty="0" smtClean="0"/>
              <a:t>. Periodo reportado Enero-Diciembre 2017</a:t>
            </a:r>
          </a:p>
        </p:txBody>
      </p:sp>
    </p:spTree>
    <p:extLst>
      <p:ext uri="{BB962C8B-B14F-4D97-AF65-F5344CB8AC3E}">
        <p14:creationId xmlns:p14="http://schemas.microsoft.com/office/powerpoint/2010/main" val="92939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3352" y="1612293"/>
            <a:ext cx="11521280" cy="5326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1400" b="1" dirty="0" smtClean="0"/>
              <a:t>OBJETIVO:</a:t>
            </a:r>
            <a:r>
              <a:rPr lang="es-MX" sz="1400" dirty="0" smtClean="0"/>
              <a:t> </a:t>
            </a:r>
            <a:r>
              <a:rPr lang="es-MX" sz="1400" dirty="0"/>
              <a:t>Implementar acciones de fomento sanitario en materia de prevención de factores de riesgo para el sobrepeso, la obesidad y la diabetes en escuelas de tiempo completo con servicio de alimentación/cooperativas escolares.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263352" y="6485893"/>
            <a:ext cx="6937840" cy="2663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dirty="0"/>
              <a:t>NOTA: La meta es acumulable para cerrar el 2018 con el 80%. El 100% corresponde a 4,169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4151784" y="116631"/>
            <a:ext cx="7848872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 fontScale="85000" lnSpcReduction="10000"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ESCUELAS DE TIEMPO COMPLETO CON SERVICIOS DE </a:t>
            </a:r>
            <a:r>
              <a:rPr lang="es-MX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ALIMENTACIÓN</a:t>
            </a: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/ COOPERATIVAS ESCOLARES</a:t>
            </a:r>
          </a:p>
        </p:txBody>
      </p:sp>
      <p:graphicFrame>
        <p:nvGraphicFramePr>
          <p:cNvPr id="12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6541374"/>
              </p:ext>
            </p:extLst>
          </p:nvPr>
        </p:nvGraphicFramePr>
        <p:xfrm>
          <a:off x="296878" y="2276872"/>
          <a:ext cx="8607434" cy="388843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18173"/>
                <a:gridCol w="2655781"/>
                <a:gridCol w="1148763"/>
                <a:gridCol w="1244494"/>
                <a:gridCol w="1340223"/>
              </a:tblGrid>
              <a:tr h="1024491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ACCIONES</a:t>
                      </a:r>
                      <a:r>
                        <a:rPr lang="es-MX" sz="1800" baseline="0" dirty="0" smtClean="0"/>
                        <a:t> ESPECIFICAS 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DESCRIPCIÓN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META 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LOGRO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AVANCE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2018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 (%)</a:t>
                      </a:r>
                      <a:endParaRPr kumimoji="0" lang="es-MX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anchor="ctr"/>
                </a:tc>
              </a:tr>
              <a:tr h="2863941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ESCUELAS TIEMPO COMPLETO/</a:t>
                      </a:r>
                    </a:p>
                    <a:p>
                      <a:pPr algn="ctr"/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COOPERATIVAS</a:t>
                      </a:r>
                      <a:endParaRPr lang="es-MX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kern="1200" dirty="0" smtClean="0">
                          <a:effectLst/>
                        </a:rPr>
                        <a:t>Acciones Implementadas en Escuelas de Tiempo Completo</a:t>
                      </a:r>
                      <a:r>
                        <a:rPr lang="es-MX" sz="1800" kern="1200" baseline="0" dirty="0" smtClean="0">
                          <a:effectLst/>
                        </a:rPr>
                        <a:t> con Servicio de Alimentación/</a:t>
                      </a:r>
                    </a:p>
                    <a:p>
                      <a:pPr algn="ctr"/>
                      <a:r>
                        <a:rPr lang="es-MX" sz="1800" kern="1200" baseline="0" dirty="0" smtClean="0">
                          <a:effectLst/>
                        </a:rPr>
                        <a:t>Cooperativa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3,543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2,940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u="none" strike="noStrike" dirty="0" smtClean="0">
                          <a:effectLst/>
                        </a:rPr>
                        <a:t>83.0 %</a:t>
                      </a:r>
                      <a:endParaRPr lang="es-MX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3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515100"/>
              </p:ext>
            </p:extLst>
          </p:nvPr>
        </p:nvGraphicFramePr>
        <p:xfrm>
          <a:off x="9624392" y="4431644"/>
          <a:ext cx="2232249" cy="218741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44083"/>
                <a:gridCol w="744083"/>
                <a:gridCol w="744083"/>
              </a:tblGrid>
              <a:tr h="605159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AÑO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META 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%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</a:tr>
              <a:tr h="345805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3,543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85%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16988"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 smtClean="0">
                          <a:effectLst/>
                        </a:rPr>
                        <a:t>2017</a:t>
                      </a:r>
                      <a:endParaRPr lang="es-MX" sz="1600" b="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effectLst/>
                        </a:rPr>
                        <a:t>2,709</a:t>
                      </a:r>
                      <a:endParaRPr lang="es-MX" sz="1600" b="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effectLst/>
                        </a:rPr>
                        <a:t>65%</a:t>
                      </a:r>
                      <a:endParaRPr lang="es-MX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88207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2016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1,668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40%</a:t>
                      </a:r>
                      <a:endParaRPr lang="es-MX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88207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2015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834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</a:rPr>
                        <a:t>20%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88207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2014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50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effectLst/>
                        </a:rPr>
                        <a:t>2%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0315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7210" y="1677884"/>
            <a:ext cx="11631438" cy="5326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1400" b="1" dirty="0" smtClean="0"/>
              <a:t>OBJETIVO: </a:t>
            </a:r>
            <a:r>
              <a:rPr lang="es-MX" sz="1400" dirty="0"/>
              <a:t>Implementar acciones de fomento sanitario en materia de prevención de factores de riesgo para el sobrepeso, la obesidad y la diabetes en restaurantes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119336" y="6463409"/>
            <a:ext cx="6937840" cy="2446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dirty="0"/>
              <a:t>NOTA: La meta es acumulable para cerrar el 2018 con 586 (918) convenios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4084722" y="116631"/>
            <a:ext cx="7915934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INTERVENCIÓN EN RESTAURANTES</a:t>
            </a:r>
          </a:p>
        </p:txBody>
      </p:sp>
      <p:graphicFrame>
        <p:nvGraphicFramePr>
          <p:cNvPr id="12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8614798"/>
              </p:ext>
            </p:extLst>
          </p:nvPr>
        </p:nvGraphicFramePr>
        <p:xfrm>
          <a:off x="119336" y="3147145"/>
          <a:ext cx="9145015" cy="312657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56710"/>
                <a:gridCol w="2821650"/>
                <a:gridCol w="1220510"/>
                <a:gridCol w="1322218"/>
                <a:gridCol w="1423927"/>
              </a:tblGrid>
              <a:tr h="1141077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ACCIONES</a:t>
                      </a:r>
                      <a:r>
                        <a:rPr lang="es-MX" sz="1800" baseline="0" dirty="0" smtClean="0"/>
                        <a:t> ESPECIFICAS 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DESCRIPCIÓN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META 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LOGRO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AVANCE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2017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 (%)</a:t>
                      </a:r>
                      <a:endParaRPr kumimoji="0" lang="es-MX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anchor="ctr"/>
                </a:tc>
              </a:tr>
              <a:tr h="1985500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FOMENTO SANITARIO EN RESTAURANTES</a:t>
                      </a:r>
                      <a:endParaRPr lang="es-MX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Convenios de colaboración firmados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915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735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u="none" strike="noStrike" dirty="0" smtClean="0">
                          <a:effectLst/>
                        </a:rPr>
                        <a:t>80.3 %</a:t>
                      </a:r>
                      <a:endParaRPr lang="es-MX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3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434161"/>
              </p:ext>
            </p:extLst>
          </p:nvPr>
        </p:nvGraphicFramePr>
        <p:xfrm>
          <a:off x="9696399" y="2284561"/>
          <a:ext cx="2232249" cy="186857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44083"/>
                <a:gridCol w="744083"/>
                <a:gridCol w="744083"/>
              </a:tblGrid>
              <a:tr h="32208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AÑO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META 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%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</a:tr>
              <a:tr h="322088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915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95%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95247"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 smtClean="0">
                          <a:effectLst/>
                        </a:rPr>
                        <a:t>2017</a:t>
                      </a:r>
                      <a:endParaRPr lang="es-MX" sz="1600" b="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effectLst/>
                        </a:rPr>
                        <a:t>685</a:t>
                      </a:r>
                      <a:endParaRPr lang="es-MX" sz="1600" b="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effectLst/>
                        </a:rPr>
                        <a:t>76%</a:t>
                      </a:r>
                      <a:endParaRPr lang="es-MX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41566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2016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339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55%</a:t>
                      </a:r>
                      <a:endParaRPr lang="es-MX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14725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2015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209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</a:rPr>
                        <a:t>34%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87885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2014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80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effectLst/>
                        </a:rPr>
                        <a:t>13%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1747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9336" y="1627872"/>
            <a:ext cx="11881320" cy="5326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1400" b="1" dirty="0" smtClean="0"/>
              <a:t>OBJETIVO: </a:t>
            </a:r>
            <a:r>
              <a:rPr lang="es-MX" sz="1400" dirty="0" smtClean="0"/>
              <a:t>Implementar </a:t>
            </a:r>
            <a:r>
              <a:rPr lang="es-MX" sz="1400" dirty="0"/>
              <a:t>acciones de fomento sanitario en materia de prevención de factores de riesgo para el sobrepeso, la obesidad y la diabetes en comedores industriales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191344" y="6496746"/>
            <a:ext cx="11809312" cy="3166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dirty="0"/>
              <a:t>NOTA: Son 250 empresas con comedores industriales, con una meta de 40 (60) empresas con convenio por año. Este indicador es acumulable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7943" t="37400" r="47961" b="54200"/>
          <a:stretch/>
        </p:blipFill>
        <p:spPr>
          <a:xfrm>
            <a:off x="4079776" y="188640"/>
            <a:ext cx="6408712" cy="720080"/>
          </a:xfrm>
          <a:prstGeom prst="rect">
            <a:avLst/>
          </a:prstGeom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4084722" y="116631"/>
            <a:ext cx="7915934" cy="1092055"/>
          </a:xfrm>
          <a:prstGeom prst="rect">
            <a:avLst/>
          </a:prstGeom>
        </p:spPr>
        <p:txBody>
          <a:bodyPr vert="horz" lIns="72841" tIns="36421" rIns="72841" bIns="36421" rtlCol="0" anchor="ctr">
            <a:normAutofit/>
          </a:bodyPr>
          <a:lstStyle>
            <a:lvl1pPr marL="324015" indent="-324015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2033" indent="-270012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26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0052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22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2072" indent="-216011" algn="l" defTabSz="432021" rtl="0" eaLnBrk="1" latinLnBrk="0" hangingPunct="1">
              <a:spcBef>
                <a:spcPct val="20000"/>
              </a:spcBef>
              <a:buFont typeface="Arial"/>
              <a:buChar char="–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4093" indent="-216011" algn="l" defTabSz="432021" rtl="0" eaLnBrk="1" latinLnBrk="0" hangingPunct="1">
              <a:spcBef>
                <a:spcPct val="20000"/>
              </a:spcBef>
              <a:buFont typeface="Arial"/>
              <a:buChar char="»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6113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813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40154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2175" indent="-216011" algn="l" defTabSz="432021" rtl="0" eaLnBrk="1" latinLnBrk="0" hangingPunct="1">
              <a:spcBef>
                <a:spcPct val="20000"/>
              </a:spcBef>
              <a:buFont typeface="Arial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INTERVENCIÓN EN COMEDORES INDUSTRIALES</a:t>
            </a:r>
          </a:p>
        </p:txBody>
      </p:sp>
      <p:graphicFrame>
        <p:nvGraphicFramePr>
          <p:cNvPr id="12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765683"/>
              </p:ext>
            </p:extLst>
          </p:nvPr>
        </p:nvGraphicFramePr>
        <p:xfrm>
          <a:off x="9712986" y="2160527"/>
          <a:ext cx="2188632" cy="186857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68085"/>
                <a:gridCol w="768085"/>
                <a:gridCol w="652462"/>
              </a:tblGrid>
              <a:tr h="32208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AÑO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META 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%</a:t>
                      </a:r>
                      <a:endParaRPr lang="es-MX" dirty="0">
                        <a:latin typeface="+mn-lt"/>
                      </a:endParaRPr>
                    </a:p>
                  </a:txBody>
                  <a:tcPr anchor="ctr"/>
                </a:tc>
              </a:tr>
              <a:tr h="322088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240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100%</a:t>
                      </a:r>
                      <a:endParaRPr lang="es-MX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95247"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 smtClean="0">
                          <a:effectLst/>
                        </a:rPr>
                        <a:t>2017</a:t>
                      </a:r>
                      <a:endParaRPr lang="es-MX" sz="1600" b="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effectLst/>
                        </a:rPr>
                        <a:t>180</a:t>
                      </a:r>
                      <a:endParaRPr lang="es-MX" sz="1600" b="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effectLst/>
                        </a:rPr>
                        <a:t>80%</a:t>
                      </a:r>
                      <a:endParaRPr lang="es-MX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41566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2016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120</a:t>
                      </a:r>
                      <a:endParaRPr lang="es-MX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</a:rPr>
                        <a:t>60%</a:t>
                      </a:r>
                      <a:endParaRPr lang="es-MX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14725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2015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80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dirty="0" smtClean="0">
                          <a:effectLst/>
                        </a:rPr>
                        <a:t>40%</a:t>
                      </a:r>
                      <a:endParaRPr lang="es-MX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87885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2014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smtClean="0"/>
                        <a:t>40</a:t>
                      </a:r>
                      <a:endParaRPr lang="es-MX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 smtClean="0">
                          <a:effectLst/>
                        </a:rPr>
                        <a:t>20%</a:t>
                      </a:r>
                      <a:endParaRPr lang="es-MX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graphicFrame>
        <p:nvGraphicFramePr>
          <p:cNvPr id="13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8993008"/>
              </p:ext>
            </p:extLst>
          </p:nvPr>
        </p:nvGraphicFramePr>
        <p:xfrm>
          <a:off x="91027" y="2996952"/>
          <a:ext cx="9317340" cy="333978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01119"/>
                <a:gridCol w="2874820"/>
                <a:gridCol w="1243508"/>
                <a:gridCol w="1347134"/>
                <a:gridCol w="1450759"/>
              </a:tblGrid>
              <a:tr h="1218889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ACCIONES</a:t>
                      </a:r>
                      <a:r>
                        <a:rPr lang="es-MX" sz="1800" baseline="0" dirty="0" smtClean="0"/>
                        <a:t> ESPECIFICAS 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DESCRIPCIÓN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META 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/>
                        <a:t>LOGRO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AVANCE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2017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 (%)</a:t>
                      </a:r>
                      <a:endParaRPr kumimoji="0" lang="es-MX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anchor="ctr"/>
                </a:tc>
              </a:tr>
              <a:tr h="2120895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FOMENTO</a:t>
                      </a:r>
                      <a:r>
                        <a:rPr lang="es-MX" sz="1800" b="1" baseline="0" dirty="0" smtClean="0">
                          <a:solidFill>
                            <a:schemeClr val="bg1"/>
                          </a:solidFill>
                        </a:rPr>
                        <a:t> SANITARIO EN C</a:t>
                      </a:r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OMEDORES</a:t>
                      </a:r>
                      <a:r>
                        <a:rPr lang="es-MX" sz="1800" b="1" baseline="0" dirty="0" smtClean="0">
                          <a:solidFill>
                            <a:schemeClr val="bg1"/>
                          </a:solidFill>
                        </a:rPr>
                        <a:t> INDUSTRIALES</a:t>
                      </a:r>
                      <a:endParaRPr lang="es-MX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Convenios de colaboración firmados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/>
                        <a:t>240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265</a:t>
                      </a:r>
                      <a:endParaRPr lang="es-MX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u="none" strike="noStrike" dirty="0" smtClean="0">
                          <a:effectLst/>
                        </a:rPr>
                        <a:t>110.4 %</a:t>
                      </a:r>
                      <a:endParaRPr lang="es-MX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5891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9863</TotalTime>
  <Words>1114</Words>
  <Application>Microsoft Macintosh PowerPoint</Application>
  <PresentationFormat>Personalizado</PresentationFormat>
  <Paragraphs>385</Paragraphs>
  <Slides>10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10</vt:i4>
      </vt:variant>
    </vt:vector>
  </HeadingPairs>
  <TitlesOfParts>
    <vt:vector size="12" baseType="lpstr">
      <vt:lpstr>Diseño personalizado</vt:lpstr>
      <vt:lpstr>1_Tema de Office</vt:lpstr>
      <vt:lpstr>COMITÉ ESTATAL DE VIGILANCIA EPIDEMIOLÓGICA (CEVE)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PDHO</dc:creator>
  <cp:lastModifiedBy>Gerardo Arteaga Domínguez</cp:lastModifiedBy>
  <cp:revision>850</cp:revision>
  <cp:lastPrinted>2018-01-23T20:31:52Z</cp:lastPrinted>
  <dcterms:created xsi:type="dcterms:W3CDTF">2016-02-18T22:41:14Z</dcterms:created>
  <dcterms:modified xsi:type="dcterms:W3CDTF">2018-04-25T14:53:15Z</dcterms:modified>
</cp:coreProperties>
</file>